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1"/>
  </p:notesMasterIdLst>
  <p:sldIdLst>
    <p:sldId id="370" r:id="rId6"/>
    <p:sldId id="416" r:id="rId7"/>
    <p:sldId id="399" r:id="rId8"/>
    <p:sldId id="393" r:id="rId9"/>
    <p:sldId id="394" r:id="rId10"/>
    <p:sldId id="415" r:id="rId11"/>
    <p:sldId id="398" r:id="rId12"/>
    <p:sldId id="410" r:id="rId13"/>
    <p:sldId id="412" r:id="rId14"/>
    <p:sldId id="413" r:id="rId15"/>
    <p:sldId id="414" r:id="rId16"/>
    <p:sldId id="406" r:id="rId17"/>
    <p:sldId id="418" r:id="rId18"/>
    <p:sldId id="408" r:id="rId19"/>
    <p:sldId id="4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Leod, Heather AG:EX" initials="MHA" lastIdx="5" clrIdx="0">
    <p:extLst>
      <p:ext uri="{19B8F6BF-5375-455C-9EA6-DF929625EA0E}">
        <p15:presenceInfo xmlns:p15="http://schemas.microsoft.com/office/powerpoint/2012/main" userId="S::Heather.MacLeod@gov.bc.ca::30438569-8027-403f-8093-40a09b75037e" providerId="AD"/>
      </p:ext>
    </p:extLst>
  </p:cmAuthor>
  <p:cmAuthor id="2" name="Campbell, Patricia AG:EX" initials="CPA" lastIdx="2" clrIdx="1">
    <p:extLst>
      <p:ext uri="{19B8F6BF-5375-455C-9EA6-DF929625EA0E}">
        <p15:presenceInfo xmlns:p15="http://schemas.microsoft.com/office/powerpoint/2012/main" userId="S::Patricia.Campbell@gov.bc.ca::9aa7e248-d582-46a2-b3b6-09fd8f67ede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C2EC"/>
    <a:srgbClr val="FFFFCC"/>
    <a:srgbClr val="9AEDFD"/>
    <a:srgbClr val="CCFFFF"/>
    <a:srgbClr val="4472C4"/>
    <a:srgbClr val="FFFF99"/>
    <a:srgbClr val="E9EBF5"/>
    <a:srgbClr val="CFD5EA"/>
    <a:srgbClr val="2F75B5"/>
    <a:srgbClr val="81B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89072" autoAdjust="0"/>
  </p:normalViewPr>
  <p:slideViewPr>
    <p:cSldViewPr snapToGrid="0">
      <p:cViewPr varScale="1">
        <p:scale>
          <a:sx n="98" d="100"/>
          <a:sy n="98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8B166-14A3-4C26-B017-469B274144C3}" type="datetimeFigureOut">
              <a:rPr lang="en-CA" smtClean="0"/>
              <a:t>2022-02-26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0605A-DA9F-4288-BF7D-3EAF3938070D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589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jennifer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8886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6946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678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Jennifer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798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Jennifer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986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Robert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292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https://www.infoq.com/articles/api-first-integration/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999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David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These are integration patterns we are using as part of the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Integration Pattern #1 </a:t>
            </a:r>
            <a:r>
              <a:rPr lang="en-US" dirty="0"/>
              <a:t>Source: https://www.enterpriseintegrationpatterns.com/patterns/messaging/RequestReply.html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Integration Pattern #2 </a:t>
            </a:r>
            <a:r>
              <a:rPr lang="en-CA" dirty="0"/>
              <a:t>Source: https://www.enterpriseintegrationpatterns.com/patterns/messaging/PublishSubscribeChannel.html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Integration Pattern #3 Source: https://www.enterpriseintegrationpatterns.com/patterns/messaging/CorrelationIdentifier.html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0605A-DA9F-4288-BF7D-3EAF3938070D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6207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3768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2941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773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Andrew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407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C64B-5BE5-440F-9862-320046AA4A3B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93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D6A3B-0F10-4EFB-ABB9-4B88EDB3C89B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408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0E21-F953-4103-9EED-D47A75E54A20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8251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marL="228600" indent="-228600" algn="l" defTabSz="914400" rtl="0" eaLnBrk="1" latinLnBrk="0" hangingPunct="1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7808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6246"/>
            <a:ext cx="10515600" cy="72626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6292"/>
            <a:ext cx="10515600" cy="4388825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9481-2DBD-4A1B-9176-113C7E5708F2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773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CA5C-60C6-46FE-B31C-E931234ED2B4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609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42680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42680"/>
            <a:ext cx="5181600" cy="4351338"/>
          </a:xfrm>
        </p:spPr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B4305-5555-47FC-A0E3-9B195D644023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788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FA4A-BC82-4EF5-8E7F-0544CF977204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12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61E1-32D1-449F-8D76-2177C77284C2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084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A68B3-BF58-4576-998B-5E3B074AB5D6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8674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A3EF-6673-4BDE-B770-DBA546C36814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963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1237-D4D5-4E02-8C05-8E98FFBCA3C1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593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76525"/>
            <a:ext cx="10515600" cy="726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09615"/>
            <a:ext cx="10515600" cy="4285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9CEBE-0A72-4419-98EF-2C2BE2649ACA}" type="datetime1">
              <a:rPr lang="en-CA" smtClean="0"/>
              <a:t>2022-02-26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D41C8-E79F-4D21-8D94-C553278DED49}" type="slidenum">
              <a:rPr lang="en-CA" smtClean="0"/>
              <a:t>‹#›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209CF-F765-4AF7-9EE7-2017B312357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25380"/>
            <a:ext cx="12192000" cy="11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polygons with dots and lines in a white background">
            <a:extLst>
              <a:ext uri="{FF2B5EF4-FFF2-40B4-BE49-F238E27FC236}">
                <a16:creationId xmlns:a16="http://schemas.microsoft.com/office/drawing/2014/main" id="{89840455-C660-409F-9626-D0F9CE97C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900"/>
            <a:ext cx="12191999" cy="57851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417F7-4BA0-43DE-85F0-484F6837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12191998" cy="4770120"/>
          </a:xfrm>
          <a:solidFill>
            <a:schemeClr val="bg2">
              <a:alpha val="41000"/>
            </a:schemeClr>
          </a:solidFill>
          <a:ln w="76200" cmpd="sng"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For Review and Discussion Nov 22, 2021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2400" dirty="0"/>
              <a:t>Prepared by David Agahchen, Andrew Cripps, Robert St-Aubin</a:t>
            </a:r>
          </a:p>
          <a:p>
            <a:pPr marL="0" indent="0" algn="ctr">
              <a:buNone/>
            </a:pPr>
            <a:r>
              <a:rPr lang="en-US" dirty="0"/>
              <a:t>Integrations Product Owner: Jennifer Dowd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2F7FBD-870D-48FA-99C4-735D898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30350"/>
            <a:ext cx="11582400" cy="552204"/>
          </a:xfrm>
        </p:spPr>
        <p:txBody>
          <a:bodyPr/>
          <a:lstStyle/>
          <a:p>
            <a:pPr algn="ctr"/>
            <a:r>
              <a:rPr lang="en-US" b="1" dirty="0"/>
              <a:t>DEMS Integration – </a:t>
            </a:r>
            <a:r>
              <a:rPr lang="en-US" b="1"/>
              <a:t>Proposed Design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53372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72093" y="2082611"/>
            <a:ext cx="11447813" cy="3610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54627" y="5841833"/>
            <a:ext cx="11447813" cy="687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371390" y="1452533"/>
            <a:ext cx="5926540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57012" y="1440460"/>
            <a:ext cx="5245427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1ABC241-A4EC-45C3-A05B-D3E2A23ECCFC}"/>
              </a:ext>
            </a:extLst>
          </p:cNvPr>
          <p:cNvSpPr/>
          <p:nvPr/>
        </p:nvSpPr>
        <p:spPr>
          <a:xfrm>
            <a:off x="1067095" y="2528861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3FB7564-ED76-42CD-8E18-B28060BE58F1}"/>
              </a:ext>
            </a:extLst>
          </p:cNvPr>
          <p:cNvSpPr/>
          <p:nvPr/>
        </p:nvSpPr>
        <p:spPr>
          <a:xfrm rot="10800000">
            <a:off x="922433" y="2509881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CBE9B4-A142-43BA-AA34-79DC44730607}"/>
              </a:ext>
            </a:extLst>
          </p:cNvPr>
          <p:cNvSpPr/>
          <p:nvPr/>
        </p:nvSpPr>
        <p:spPr>
          <a:xfrm>
            <a:off x="495044" y="3602212"/>
            <a:ext cx="1647443" cy="8821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Access Lookup Service (APIs)</a:t>
            </a:r>
            <a:endParaRPr lang="en-CA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BCBA00-46BA-4C4A-9AB3-62621863064D}"/>
              </a:ext>
            </a:extLst>
          </p:cNvPr>
          <p:cNvSpPr txBox="1"/>
          <p:nvPr/>
        </p:nvSpPr>
        <p:spPr>
          <a:xfrm>
            <a:off x="1193043" y="4764100"/>
            <a:ext cx="1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AA475-1682-4A95-BD57-B937535ED858}"/>
              </a:ext>
            </a:extLst>
          </p:cNvPr>
          <p:cNvSpPr txBox="1"/>
          <p:nvPr/>
        </p:nvSpPr>
        <p:spPr>
          <a:xfrm>
            <a:off x="1211126" y="2621777"/>
            <a:ext cx="1894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User / court case access </a:t>
            </a:r>
          </a:p>
          <a:p>
            <a:r>
              <a:rPr lang="en-CA" sz="1200" dirty="0"/>
              <a:t>permission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715445-773C-45C1-BF66-B9EE942A2ED7}"/>
              </a:ext>
            </a:extLst>
          </p:cNvPr>
          <p:cNvSpPr/>
          <p:nvPr/>
        </p:nvSpPr>
        <p:spPr>
          <a:xfrm>
            <a:off x="467643" y="1867523"/>
            <a:ext cx="5745001" cy="6378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0ABE52-1EE0-472E-86EE-7EB7734D7CAB}"/>
              </a:ext>
            </a:extLst>
          </p:cNvPr>
          <p:cNvSpPr/>
          <p:nvPr/>
        </p:nvSpPr>
        <p:spPr>
          <a:xfrm>
            <a:off x="6706136" y="1879650"/>
            <a:ext cx="4970101" cy="6319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2E4AD9-D37C-4977-B5E0-D40BD1245ED7}"/>
              </a:ext>
            </a:extLst>
          </p:cNvPr>
          <p:cNvSpPr/>
          <p:nvPr/>
        </p:nvSpPr>
        <p:spPr>
          <a:xfrm>
            <a:off x="542631" y="5252107"/>
            <a:ext cx="9218590" cy="7356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09C2A4-0886-4AB4-96C9-1E06E7907B14}"/>
              </a:ext>
            </a:extLst>
          </p:cNvPr>
          <p:cNvSpPr/>
          <p:nvPr/>
        </p:nvSpPr>
        <p:spPr>
          <a:xfrm>
            <a:off x="9875721" y="5228192"/>
            <a:ext cx="1800516" cy="7774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2201B-AA7A-4C98-BE21-AFF27F6D7A5D}"/>
              </a:ext>
            </a:extLst>
          </p:cNvPr>
          <p:cNvSpPr/>
          <p:nvPr/>
        </p:nvSpPr>
        <p:spPr>
          <a:xfrm>
            <a:off x="2978590" y="2566298"/>
            <a:ext cx="2655874" cy="17792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Business Description</a:t>
            </a:r>
          </a:p>
          <a:p>
            <a:r>
              <a:rPr lang="en-CA" sz="1200" dirty="0"/>
              <a:t>The purpose of this service to check whether a given BCPS user has access to a particular case.</a:t>
            </a:r>
            <a:br>
              <a:rPr lang="en-CA" sz="1200" dirty="0"/>
            </a:br>
            <a:r>
              <a:rPr lang="en-CA" sz="1200" dirty="0"/>
              <a:t>The consumer, DEMS, would make a request and provide the user ID and the Case ID/number.</a:t>
            </a:r>
            <a:endParaRPr lang="en-C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B71495-65AF-40C7-9FC1-DB1116101C70}"/>
              </a:ext>
            </a:extLst>
          </p:cNvPr>
          <p:cNvSpPr/>
          <p:nvPr/>
        </p:nvSpPr>
        <p:spPr>
          <a:xfrm>
            <a:off x="8744080" y="2566298"/>
            <a:ext cx="2915822" cy="254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Implementation Options </a:t>
            </a:r>
            <a:r>
              <a:rPr lang="en-CA" sz="1200" dirty="0"/>
              <a:t>(DRAFT)</a:t>
            </a:r>
          </a:p>
          <a:p>
            <a:pPr algn="ctr"/>
            <a:endParaRPr lang="en-CA" dirty="0"/>
          </a:p>
          <a:p>
            <a:r>
              <a:rPr lang="en-CA" sz="1200" dirty="0"/>
              <a:t>Main implementation option would be as a consumer REST service using adaptors for JUSTIN and DEMS (and in future other consumers).  Pattern is request/response. </a:t>
            </a:r>
          </a:p>
          <a:p>
            <a:endParaRPr lang="en-CA" sz="1200" dirty="0"/>
          </a:p>
          <a:p>
            <a:endParaRPr lang="en-CA" sz="1200" dirty="0"/>
          </a:p>
          <a:p>
            <a:r>
              <a:rPr lang="en-CA" sz="1200" dirty="0"/>
              <a:t>Implementation questions: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None identified at present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85ABD-5774-497B-A44A-CAF61884B849}"/>
              </a:ext>
            </a:extLst>
          </p:cNvPr>
          <p:cNvSpPr/>
          <p:nvPr/>
        </p:nvSpPr>
        <p:spPr>
          <a:xfrm>
            <a:off x="5762244" y="2567158"/>
            <a:ext cx="2915822" cy="25826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Design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Assume DEMS and JUSTIN have the same BCPS users (DEMS has additional user groups)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Can JUSTIN determine for a BCPS user overall access to a case, or is authorisation at a finer grain (e.g. witness statements only, or narrative and witness statements ,etc.)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Could be a list of items user has access to or just “allow/deny” at the case level?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br>
              <a:rPr lang="en-CA" sz="1200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500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72093" y="2082611"/>
            <a:ext cx="11447813" cy="3610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54627" y="5841833"/>
            <a:ext cx="11447813" cy="687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415829" y="1455608"/>
            <a:ext cx="5926540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57012" y="1440460"/>
            <a:ext cx="5245427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5FCAE674-C407-4180-B8F8-7623B48D1BB1}"/>
              </a:ext>
            </a:extLst>
          </p:cNvPr>
          <p:cNvSpPr/>
          <p:nvPr/>
        </p:nvSpPr>
        <p:spPr>
          <a:xfrm>
            <a:off x="9332024" y="2515755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84E4DD6A-53D8-45AF-8955-DAE54AF1C3DC}"/>
              </a:ext>
            </a:extLst>
          </p:cNvPr>
          <p:cNvSpPr/>
          <p:nvPr/>
        </p:nvSpPr>
        <p:spPr>
          <a:xfrm rot="10800000">
            <a:off x="9187362" y="2496775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61E3C4-F1F1-460B-A638-564FAB894DEA}"/>
              </a:ext>
            </a:extLst>
          </p:cNvPr>
          <p:cNvSpPr/>
          <p:nvPr/>
        </p:nvSpPr>
        <p:spPr>
          <a:xfrm>
            <a:off x="8797551" y="3615496"/>
            <a:ext cx="1193160" cy="8428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e-Disclosure Eligibility Lookup Service (APIs)</a:t>
            </a:r>
            <a:endParaRPr lang="en-CA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3A0478-80EF-4FB2-812B-087C9ABEF0FF}"/>
              </a:ext>
            </a:extLst>
          </p:cNvPr>
          <p:cNvSpPr txBox="1"/>
          <p:nvPr/>
        </p:nvSpPr>
        <p:spPr>
          <a:xfrm>
            <a:off x="9497639" y="4763928"/>
            <a:ext cx="1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708BD3-8A67-4880-92B2-9E36ED8CAEB0}"/>
              </a:ext>
            </a:extLst>
          </p:cNvPr>
          <p:cNvSpPr txBox="1"/>
          <p:nvPr/>
        </p:nvSpPr>
        <p:spPr>
          <a:xfrm>
            <a:off x="9497639" y="2635886"/>
            <a:ext cx="16319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Examples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Eligibility status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Bulk eligibility status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833461-9EC4-4327-BCF6-D8EFCF7F81FE}"/>
              </a:ext>
            </a:extLst>
          </p:cNvPr>
          <p:cNvSpPr/>
          <p:nvPr/>
        </p:nvSpPr>
        <p:spPr>
          <a:xfrm>
            <a:off x="467643" y="1867523"/>
            <a:ext cx="5745001" cy="6378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394F928-CA93-42A2-8815-C4237B6CFDCE}"/>
              </a:ext>
            </a:extLst>
          </p:cNvPr>
          <p:cNvSpPr/>
          <p:nvPr/>
        </p:nvSpPr>
        <p:spPr>
          <a:xfrm>
            <a:off x="6706136" y="1879650"/>
            <a:ext cx="4970101" cy="6319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0172CA-FA09-4D43-8956-47FD8C2BB49E}"/>
              </a:ext>
            </a:extLst>
          </p:cNvPr>
          <p:cNvSpPr/>
          <p:nvPr/>
        </p:nvSpPr>
        <p:spPr>
          <a:xfrm>
            <a:off x="542631" y="5252107"/>
            <a:ext cx="9218590" cy="7356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7F2B1A-C383-45BF-8840-09A591F9D2F9}"/>
              </a:ext>
            </a:extLst>
          </p:cNvPr>
          <p:cNvSpPr/>
          <p:nvPr/>
        </p:nvSpPr>
        <p:spPr>
          <a:xfrm>
            <a:off x="9875721" y="5228192"/>
            <a:ext cx="1800516" cy="7774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1A321-2961-40E5-8AEE-AD5A8B85EB91}"/>
              </a:ext>
            </a:extLst>
          </p:cNvPr>
          <p:cNvSpPr/>
          <p:nvPr/>
        </p:nvSpPr>
        <p:spPr>
          <a:xfrm>
            <a:off x="236002" y="2612873"/>
            <a:ext cx="2409770" cy="17792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Business Description</a:t>
            </a:r>
          </a:p>
          <a:p>
            <a:r>
              <a:rPr lang="en-CA" sz="1200" dirty="0"/>
              <a:t>This service allows DEMS to confirm with Corrections what the status is for a given accused party. The response is either in or out of custody, and whether the party is able to receive </a:t>
            </a:r>
            <a:r>
              <a:rPr lang="en-CA" sz="1200" dirty="0" err="1"/>
              <a:t>eDisclosures</a:t>
            </a:r>
            <a:r>
              <a:rPr lang="en-CA" sz="1200" dirty="0"/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A1FA50-DA35-41D6-A40C-FAE773768351}"/>
              </a:ext>
            </a:extLst>
          </p:cNvPr>
          <p:cNvSpPr/>
          <p:nvPr/>
        </p:nvSpPr>
        <p:spPr>
          <a:xfrm>
            <a:off x="5692219" y="2607223"/>
            <a:ext cx="2915822" cy="254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Implementation Options </a:t>
            </a:r>
            <a:r>
              <a:rPr lang="en-CA" sz="1200" dirty="0"/>
              <a:t>(DRAFT)</a:t>
            </a:r>
          </a:p>
          <a:p>
            <a:r>
              <a:rPr lang="en-CA" sz="1200" dirty="0"/>
              <a:t>Main implementation option would be as a consumer REST service using adaptors for CORNET and DEMS (and in future other consumers).  Pattern is request/response. </a:t>
            </a:r>
          </a:p>
          <a:p>
            <a:endParaRPr lang="en-CA" sz="1200" dirty="0"/>
          </a:p>
          <a:p>
            <a:r>
              <a:rPr lang="en-CA" sz="1200" dirty="0"/>
              <a:t>Implementation questions: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Support for requests for multiple accused parties could  be achieved synchronously </a:t>
            </a:r>
            <a:r>
              <a:rPr lang="en-CA" sz="1200" b="1" dirty="0"/>
              <a:t>and/or</a:t>
            </a:r>
            <a:r>
              <a:rPr lang="en-CA" sz="1200" dirty="0"/>
              <a:t> through an asynchronous request satisfied by the service provider overnight as a batch job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AEC6A6-DFEA-4508-89D5-BAD034386A7A}"/>
              </a:ext>
            </a:extLst>
          </p:cNvPr>
          <p:cNvSpPr/>
          <p:nvPr/>
        </p:nvSpPr>
        <p:spPr>
          <a:xfrm>
            <a:off x="2718103" y="2604102"/>
            <a:ext cx="2915822" cy="254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Design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DEMS wants to determine whether an accused party is eligible to receive </a:t>
            </a:r>
            <a:r>
              <a:rPr lang="en-CA" sz="1200" dirty="0" err="1"/>
              <a:t>eDisclosure</a:t>
            </a:r>
            <a:r>
              <a:rPr lang="en-CA" sz="1200" dirty="0"/>
              <a:t>. This implies an understanding from the service provider of the accused status, facility capabilities,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Consumers, like DEMS, would like to make requests for more than one accused party at a time. </a:t>
            </a:r>
            <a:br>
              <a:rPr lang="en-CA" sz="1200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7533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72093" y="2082611"/>
            <a:ext cx="11447813" cy="3610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54627" y="5841833"/>
            <a:ext cx="11447813" cy="687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415829" y="1455608"/>
            <a:ext cx="5926540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57012" y="1440460"/>
            <a:ext cx="5245427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4AD3652-BF8A-4830-A328-3A2F0B2831BB}"/>
              </a:ext>
            </a:extLst>
          </p:cNvPr>
          <p:cNvSpPr/>
          <p:nvPr/>
        </p:nvSpPr>
        <p:spPr>
          <a:xfrm>
            <a:off x="9525224" y="2581350"/>
            <a:ext cx="248670" cy="2646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2EE5C3DB-F135-4B4E-89C7-35743415E87A}"/>
              </a:ext>
            </a:extLst>
          </p:cNvPr>
          <p:cNvSpPr/>
          <p:nvPr/>
        </p:nvSpPr>
        <p:spPr>
          <a:xfrm rot="10800000">
            <a:off x="9818181" y="2567938"/>
            <a:ext cx="248670" cy="26468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E961E1-F5D4-402B-8F02-46A259979D26}"/>
              </a:ext>
            </a:extLst>
          </p:cNvPr>
          <p:cNvSpPr/>
          <p:nvPr/>
        </p:nvSpPr>
        <p:spPr>
          <a:xfrm>
            <a:off x="9083676" y="3618418"/>
            <a:ext cx="1443724" cy="8145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e-Disclosure Readiness Notification Service (Queues)</a:t>
            </a:r>
            <a:endParaRPr lang="en-CA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2F1CF7-E07D-4E14-9F83-B908669C439A}"/>
              </a:ext>
            </a:extLst>
          </p:cNvPr>
          <p:cNvSpPr txBox="1"/>
          <p:nvPr/>
        </p:nvSpPr>
        <p:spPr>
          <a:xfrm>
            <a:off x="10012399" y="4745074"/>
            <a:ext cx="1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#3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A29510-B0B1-46EA-B741-91B21DA74410}"/>
              </a:ext>
            </a:extLst>
          </p:cNvPr>
          <p:cNvSpPr txBox="1"/>
          <p:nvPr/>
        </p:nvSpPr>
        <p:spPr>
          <a:xfrm>
            <a:off x="10111379" y="2661503"/>
            <a:ext cx="1734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Examples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Readiness notification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Notification delivered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73AA99-A7E0-4396-8E89-F3486A3C6ECF}"/>
              </a:ext>
            </a:extLst>
          </p:cNvPr>
          <p:cNvSpPr/>
          <p:nvPr/>
        </p:nvSpPr>
        <p:spPr>
          <a:xfrm>
            <a:off x="467643" y="1867523"/>
            <a:ext cx="5745001" cy="6378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B9F19B-0151-4CF0-8A86-7AA147D30BBB}"/>
              </a:ext>
            </a:extLst>
          </p:cNvPr>
          <p:cNvSpPr/>
          <p:nvPr/>
        </p:nvSpPr>
        <p:spPr>
          <a:xfrm>
            <a:off x="6706136" y="1879650"/>
            <a:ext cx="4970101" cy="6319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326DDED-0FAD-4209-86D5-1906C13387A6}"/>
              </a:ext>
            </a:extLst>
          </p:cNvPr>
          <p:cNvSpPr/>
          <p:nvPr/>
        </p:nvSpPr>
        <p:spPr>
          <a:xfrm>
            <a:off x="542631" y="5252107"/>
            <a:ext cx="9218590" cy="7356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73ED59-FF18-405C-9087-3E897E6FD9A7}"/>
              </a:ext>
            </a:extLst>
          </p:cNvPr>
          <p:cNvSpPr/>
          <p:nvPr/>
        </p:nvSpPr>
        <p:spPr>
          <a:xfrm>
            <a:off x="9875721" y="5228192"/>
            <a:ext cx="1800516" cy="7774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E3C22-3B90-429F-B6D2-DE77F59CE990}"/>
              </a:ext>
            </a:extLst>
          </p:cNvPr>
          <p:cNvSpPr txBox="1"/>
          <p:nvPr/>
        </p:nvSpPr>
        <p:spPr>
          <a:xfrm>
            <a:off x="2057480" y="3374604"/>
            <a:ext cx="515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Working on details</a:t>
            </a:r>
          </a:p>
        </p:txBody>
      </p:sp>
    </p:spTree>
    <p:extLst>
      <p:ext uri="{BB962C8B-B14F-4D97-AF65-F5344CB8AC3E}">
        <p14:creationId xmlns:p14="http://schemas.microsoft.com/office/powerpoint/2010/main" val="2458051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hite paper ships being led by a yellow ship">
            <a:extLst>
              <a:ext uri="{FF2B5EF4-FFF2-40B4-BE49-F238E27FC236}">
                <a16:creationId xmlns:a16="http://schemas.microsoft.com/office/drawing/2014/main" id="{EE29D08E-2249-4445-88F2-53D833F1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486"/>
            <a:ext cx="12192000" cy="579451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839478-2B27-4561-93E3-04FD77E84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023" y="3174295"/>
            <a:ext cx="9640957" cy="22125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6000" dirty="0"/>
              <a:t>Deliverables Required</a:t>
            </a:r>
          </a:p>
          <a:p>
            <a:pPr marL="0" indent="0">
              <a:buNone/>
            </a:pP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43433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4D379B14-4DFE-422A-9EFF-6D38EF41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55083"/>
            <a:ext cx="11582400" cy="552204"/>
          </a:xfrm>
        </p:spPr>
        <p:txBody>
          <a:bodyPr/>
          <a:lstStyle/>
          <a:p>
            <a:r>
              <a:rPr lang="en-US" sz="3200" b="1" dirty="0"/>
              <a:t>Deliverables Required</a:t>
            </a:r>
            <a:br>
              <a:rPr lang="en-US" sz="3200" b="1" dirty="0"/>
            </a:br>
            <a:r>
              <a:rPr lang="en-US" sz="1800" b="1" dirty="0"/>
              <a:t>This slide outlines the work required to be able to get an estimate, from the vendor team.</a:t>
            </a:r>
            <a:endParaRPr lang="en-CA" sz="3200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74B517D-3375-4660-8BF7-236CAF4B17B6}"/>
              </a:ext>
            </a:extLst>
          </p:cNvPr>
          <p:cNvSpPr txBox="1">
            <a:spLocks/>
          </p:cNvSpPr>
          <p:nvPr/>
        </p:nvSpPr>
        <p:spPr>
          <a:xfrm>
            <a:off x="304800" y="870288"/>
            <a:ext cx="11582400" cy="30389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3F84F56-8FAF-4F77-9AE0-2AA1C34F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6687"/>
            <a:ext cx="11582400" cy="4770120"/>
          </a:xfrm>
        </p:spPr>
        <p:txBody>
          <a:bodyPr>
            <a:normAutofit/>
          </a:bodyPr>
          <a:lstStyle/>
          <a:p>
            <a:r>
              <a:rPr lang="en-CA" b="1" dirty="0"/>
              <a:t>Identify discovery work required</a:t>
            </a:r>
          </a:p>
          <a:p>
            <a:pPr lvl="1"/>
            <a:r>
              <a:rPr lang="en-CA" dirty="0"/>
              <a:t>All business and non-functional requirements (e.g. auditability of business events) captured</a:t>
            </a:r>
          </a:p>
          <a:p>
            <a:pPr lvl="1"/>
            <a:r>
              <a:rPr lang="en-CA" dirty="0"/>
              <a:t>Confirm the solution architecture business flows and use cases</a:t>
            </a:r>
          </a:p>
          <a:p>
            <a:pPr lvl="1"/>
            <a:r>
              <a:rPr lang="en-CA" dirty="0"/>
              <a:t>Fit / Gap of Red Hat Integration (POC)</a:t>
            </a:r>
          </a:p>
          <a:p>
            <a:pPr lvl="1"/>
            <a:r>
              <a:rPr lang="en-CA" dirty="0"/>
              <a:t>Potential system limitations or constraints (JUSTIN and CORNET) based on proposed integration solution</a:t>
            </a:r>
          </a:p>
          <a:p>
            <a:r>
              <a:rPr lang="en-CA" sz="2000" b="1" dirty="0"/>
              <a:t>4-week Red Hat Integration POC </a:t>
            </a:r>
            <a:r>
              <a:rPr lang="en-CA" sz="2000" dirty="0"/>
              <a:t>– Implement Court Case Approved business event with error monitoring</a:t>
            </a:r>
          </a:p>
          <a:p>
            <a:pPr lvl="1">
              <a:buFontTx/>
              <a:buChar char="-"/>
            </a:pPr>
            <a:r>
              <a:rPr lang="en-CA" dirty="0"/>
              <a:t>Mock services representing JUSTIN and DEMS</a:t>
            </a:r>
          </a:p>
          <a:p>
            <a:pPr lvl="1">
              <a:buFontTx/>
              <a:buChar char="-"/>
            </a:pPr>
            <a:r>
              <a:rPr lang="en-CA" dirty="0"/>
              <a:t>Agile integration architecture</a:t>
            </a:r>
          </a:p>
          <a:p>
            <a:pPr lvl="1">
              <a:buFontTx/>
              <a:buChar char="-"/>
            </a:pPr>
            <a:r>
              <a:rPr lang="en-CA" dirty="0"/>
              <a:t>Monitoring dashboard solution</a:t>
            </a:r>
          </a:p>
          <a:p>
            <a:pPr lvl="1">
              <a:buFontTx/>
              <a:buChar char="-"/>
            </a:pPr>
            <a:r>
              <a:rPr lang="en-CA" dirty="0"/>
              <a:t>Audit trails</a:t>
            </a:r>
          </a:p>
          <a:p>
            <a:pPr lvl="1">
              <a:buFontTx/>
              <a:buChar char="-"/>
            </a:pPr>
            <a:r>
              <a:rPr lang="en-CA" dirty="0"/>
              <a:t>Splunk integration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F3D7D-ED1C-481A-AFB7-1A43F85EF133}"/>
              </a:ext>
            </a:extLst>
          </p:cNvPr>
          <p:cNvSpPr txBox="1"/>
          <p:nvPr/>
        </p:nvSpPr>
        <p:spPr>
          <a:xfrm>
            <a:off x="8872396" y="5287224"/>
            <a:ext cx="2598345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This work will enable NTT Data to provide an estimate.</a:t>
            </a:r>
          </a:p>
        </p:txBody>
      </p:sp>
    </p:spTree>
    <p:extLst>
      <p:ext uri="{BB962C8B-B14F-4D97-AF65-F5344CB8AC3E}">
        <p14:creationId xmlns:p14="http://schemas.microsoft.com/office/powerpoint/2010/main" val="277187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izzical burrowing owl looking forward">
            <a:extLst>
              <a:ext uri="{FF2B5EF4-FFF2-40B4-BE49-F238E27FC236}">
                <a16:creationId xmlns:a16="http://schemas.microsoft.com/office/drawing/2014/main" id="{B3757F56-F6CF-4DDC-AB5B-EBE19BE25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790"/>
            <a:ext cx="12191999" cy="584420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EFB131-8B7E-4380-A1B3-61EE4DEB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8792" y="2861485"/>
            <a:ext cx="4548382" cy="9958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CA" sz="6600" dirty="0">
                <a:solidFill>
                  <a:schemeClr val="bg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7114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1DD08F-B03F-4712-980D-7B9B4E77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3639" y="2332624"/>
            <a:ext cx="5649363" cy="3655789"/>
          </a:xfrm>
        </p:spPr>
        <p:txBody>
          <a:bodyPr>
            <a:normAutofit lnSpcReduction="10000"/>
          </a:bodyPr>
          <a:lstStyle/>
          <a:p>
            <a:r>
              <a:rPr lang="en-CA" sz="3000" dirty="0"/>
              <a:t>Solution Assumptions</a:t>
            </a:r>
          </a:p>
          <a:p>
            <a:r>
              <a:rPr lang="en-CA" sz="3000" dirty="0"/>
              <a:t>Approach and Patterns</a:t>
            </a:r>
          </a:p>
          <a:p>
            <a:r>
              <a:rPr lang="en-CA" sz="3000" dirty="0"/>
              <a:t>Integration Service Layer – High Level Concept</a:t>
            </a:r>
          </a:p>
          <a:p>
            <a:r>
              <a:rPr lang="en-CA" sz="3000" dirty="0"/>
              <a:t>Deliverables Required (to get to an estimate)</a:t>
            </a:r>
          </a:p>
          <a:p>
            <a:r>
              <a:rPr lang="en-CA" sz="3000" dirty="0"/>
              <a:t>Questions</a:t>
            </a:r>
          </a:p>
          <a:p>
            <a:endParaRPr lang="en-C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0ED8F3-929A-4AD7-9AE8-7ED828F3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914" y="1635962"/>
            <a:ext cx="2338812" cy="552204"/>
          </a:xfrm>
        </p:spPr>
        <p:txBody>
          <a:bodyPr/>
          <a:lstStyle/>
          <a:p>
            <a:r>
              <a:rPr lang="en-CA" b="1" u="sng" dirty="0"/>
              <a:t>Agenda</a:t>
            </a:r>
          </a:p>
        </p:txBody>
      </p:sp>
      <p:pic>
        <p:nvPicPr>
          <p:cNvPr id="6" name="Picture 5" descr="Empty office chairs">
            <a:extLst>
              <a:ext uri="{FF2B5EF4-FFF2-40B4-BE49-F238E27FC236}">
                <a16:creationId xmlns:a16="http://schemas.microsoft.com/office/drawing/2014/main" id="{2D0D5E61-93B9-4D25-A9FF-D2EEB7B52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118"/>
            <a:ext cx="622797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417F7-4BA0-43DE-85F0-484F6837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86128"/>
            <a:ext cx="11582400" cy="477012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Integration layer will be built with API First integration style (with domain APIs)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DEMS (EDT) will retain a copy of some of the static digital evidence from JUSTIN for reference and auditability while looking up some other JUSTIN information. This determination is still pending.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DEMS may be used to record additional (tangential) evidence data as part of the evidence management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JUSTIN’s existing integrations with other systems (including PRIMECorp) will continue to function as-is and is out of scope for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In the context of the DEMS Integration project,</a:t>
            </a:r>
          </a:p>
          <a:p>
            <a:pPr marL="1138699" lvl="1" indent="-457200">
              <a:buFont typeface="Wingdings" panose="05000000000000000000" pitchFamily="2" charset="2"/>
              <a:buChar char="§"/>
            </a:pPr>
            <a:r>
              <a:rPr lang="en-CA" b="1" dirty="0"/>
              <a:t>JUSTIN</a:t>
            </a:r>
            <a:r>
              <a:rPr lang="en-CA" dirty="0"/>
              <a:t> is the court case management system (with demographic info, narratives, etc.)</a:t>
            </a:r>
          </a:p>
          <a:p>
            <a:pPr marL="1138699" lvl="1" indent="-457200">
              <a:buFont typeface="Wingdings" panose="05000000000000000000" pitchFamily="2" charset="2"/>
              <a:buChar char="§"/>
            </a:pPr>
            <a:r>
              <a:rPr lang="en-CA" b="1" dirty="0"/>
              <a:t>DEMS</a:t>
            </a:r>
            <a:r>
              <a:rPr lang="en-CA" dirty="0"/>
              <a:t> will be the evidence management system for treating (e.g. redacting) and disclosing relevant evidence to the right parties</a:t>
            </a:r>
          </a:p>
          <a:p>
            <a:pPr marL="1343025" lvl="3" indent="-176213"/>
            <a:r>
              <a:rPr lang="en-CA" sz="1900" dirty="0"/>
              <a:t>Current evidence management solution involves manipulating files in a shared case folder </a:t>
            </a:r>
          </a:p>
          <a:p>
            <a:pPr marL="1138699" lvl="1" indent="-457200">
              <a:buFont typeface="Wingdings" panose="05000000000000000000" pitchFamily="2" charset="2"/>
              <a:buChar char="§"/>
            </a:pPr>
            <a:r>
              <a:rPr lang="en-CA" b="1" dirty="0"/>
              <a:t>CORNET</a:t>
            </a:r>
            <a:r>
              <a:rPr lang="en-CA" dirty="0"/>
              <a:t> is the corrections system providing details for defendants who are in custody and will need to be contacted to determine the workflow around e-disclosures, etc.</a:t>
            </a:r>
          </a:p>
          <a:p>
            <a:pPr marL="457200" indent="-457200">
              <a:buFont typeface="+mj-lt"/>
              <a:buAutoNum type="arabicPeriod"/>
            </a:pPr>
            <a:r>
              <a:rPr lang="en-CA"/>
              <a:t>All BCPS DEMS users will exist as users in JUSTIN for court case access management and the access model within DEMS will be driven by the JUSTIN access model</a:t>
            </a:r>
            <a:endParaRPr lang="en-US" dirty="0"/>
          </a:p>
          <a:p>
            <a:endParaRPr lang="en-C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2F7FBD-870D-48FA-99C4-735D898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33924"/>
            <a:ext cx="11582400" cy="552204"/>
          </a:xfrm>
        </p:spPr>
        <p:txBody>
          <a:bodyPr/>
          <a:lstStyle/>
          <a:p>
            <a:r>
              <a:rPr lang="en-US" sz="3200" b="1" dirty="0"/>
              <a:t>Solution Assumptions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2968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2F7FBD-870D-48FA-99C4-735D898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190858"/>
            <a:ext cx="11582400" cy="552204"/>
          </a:xfrm>
        </p:spPr>
        <p:txBody>
          <a:bodyPr/>
          <a:lstStyle/>
          <a:p>
            <a:r>
              <a:rPr lang="en-US" sz="3200" b="1" dirty="0"/>
              <a:t>API-First Integration Defined</a:t>
            </a:r>
            <a:endParaRPr lang="en-CA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417F7-4BA0-43DE-85F0-484F6837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743062"/>
            <a:ext cx="6503406" cy="4770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the domain APIs before designing the edge and utility APIs.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9FD47-584C-490E-9641-635E245B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940" y="1327704"/>
            <a:ext cx="3357898" cy="25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426F97-AF6F-43AF-A040-390B8D96A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27" y="3982974"/>
            <a:ext cx="4808220" cy="24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9BCAE-55C9-441F-8233-7DA170511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674" y="2783921"/>
            <a:ext cx="41148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417F7-4BA0-43DE-85F0-484F6837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83" y="1828045"/>
            <a:ext cx="3814527" cy="9061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Request-Reply Messaging Pattern – required when implementing synchronous (on-demand) interactions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CA" sz="1600" dirty="0"/>
          </a:p>
          <a:p>
            <a:pPr algn="ctr"/>
            <a:endParaRPr lang="en-CA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2F7FBD-870D-48FA-99C4-735D898B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93" y="1275841"/>
            <a:ext cx="3814527" cy="552204"/>
          </a:xfrm>
        </p:spPr>
        <p:txBody>
          <a:bodyPr/>
          <a:lstStyle/>
          <a:p>
            <a:r>
              <a:rPr lang="en-US" sz="3200" b="1" u="sng" dirty="0"/>
              <a:t>Integration pattern #1</a:t>
            </a:r>
            <a:endParaRPr lang="en-CA" sz="32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A60C1-4CBF-4574-A01F-5688C9C595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7283" y="2673035"/>
            <a:ext cx="4436198" cy="1511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1CC09-F977-4960-AAA5-0352A525A0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91070" y="3802456"/>
            <a:ext cx="4209860" cy="2037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2AE9C9-6C47-492B-AB5F-5118E7302A2D}"/>
              </a:ext>
            </a:extLst>
          </p:cNvPr>
          <p:cNvSpPr txBox="1"/>
          <p:nvPr/>
        </p:nvSpPr>
        <p:spPr>
          <a:xfrm>
            <a:off x="4322276" y="2752272"/>
            <a:ext cx="4209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Publish-Subscribe Channel Messaging Pattern – required when implementing notification-based interactions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1938D-EEDC-4BC7-96EC-D1820D4D1592}"/>
              </a:ext>
            </a:extLst>
          </p:cNvPr>
          <p:cNvSpPr txBox="1"/>
          <p:nvPr/>
        </p:nvSpPr>
        <p:spPr>
          <a:xfrm>
            <a:off x="8486870" y="1551943"/>
            <a:ext cx="3487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Correlating Identifier Messaging Pattern – required when implementing notification-with-receipt interactions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3677BA-91DD-47AA-A76B-3A03B9A239E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74" y="2898732"/>
            <a:ext cx="3115614" cy="180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9401758E-DA55-492E-92BA-0B46E8534151}"/>
              </a:ext>
            </a:extLst>
          </p:cNvPr>
          <p:cNvSpPr txBox="1">
            <a:spLocks/>
          </p:cNvSpPr>
          <p:nvPr/>
        </p:nvSpPr>
        <p:spPr>
          <a:xfrm>
            <a:off x="4430162" y="2281096"/>
            <a:ext cx="3814527" cy="5522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 u="sng" dirty="0"/>
              <a:t>Integration pattern #2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6809E89-E322-4487-953F-1488000BA6AB}"/>
              </a:ext>
            </a:extLst>
          </p:cNvPr>
          <p:cNvSpPr txBox="1">
            <a:spLocks/>
          </p:cNvSpPr>
          <p:nvPr/>
        </p:nvSpPr>
        <p:spPr>
          <a:xfrm>
            <a:off x="8486870" y="1129381"/>
            <a:ext cx="3814527" cy="5522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 u="sng" dirty="0"/>
              <a:t>Integration pattern #3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068F6-5836-4DD0-8D7E-17B2DA7FAFBB}"/>
              </a:ext>
            </a:extLst>
          </p:cNvPr>
          <p:cNvSpPr txBox="1"/>
          <p:nvPr/>
        </p:nvSpPr>
        <p:spPr>
          <a:xfrm>
            <a:off x="5015619" y="5839487"/>
            <a:ext cx="30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Use Case</a:t>
            </a:r>
          </a:p>
          <a:p>
            <a:r>
              <a:rPr lang="en-CA" dirty="0"/>
              <a:t>JUSTIN to DEMS integration – case creation and case asset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D4A3C-7F9B-4555-9CFB-552C09CCB5BD}"/>
              </a:ext>
            </a:extLst>
          </p:cNvPr>
          <p:cNvSpPr txBox="1"/>
          <p:nvPr/>
        </p:nvSpPr>
        <p:spPr>
          <a:xfrm>
            <a:off x="425513" y="4399984"/>
            <a:ext cx="309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Use Case</a:t>
            </a:r>
          </a:p>
          <a:p>
            <a:r>
              <a:rPr lang="en-CA" dirty="0"/>
              <a:t>Lookup accused history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77B59B-5D6E-44CB-ACDC-0C9D0BA1D555}"/>
              </a:ext>
            </a:extLst>
          </p:cNvPr>
          <p:cNvSpPr txBox="1"/>
          <p:nvPr/>
        </p:nvSpPr>
        <p:spPr>
          <a:xfrm>
            <a:off x="8845990" y="4844392"/>
            <a:ext cx="30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Use Case</a:t>
            </a:r>
          </a:p>
          <a:p>
            <a:r>
              <a:rPr lang="en-CA" dirty="0"/>
              <a:t>DEMS to CORNET notification with 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87404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obot dog looking at the skyline">
            <a:extLst>
              <a:ext uri="{FF2B5EF4-FFF2-40B4-BE49-F238E27FC236}">
                <a16:creationId xmlns:a16="http://schemas.microsoft.com/office/drawing/2014/main" id="{77561ED1-E0A0-41DF-9BE3-A8237E59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1068309"/>
            <a:ext cx="12191678" cy="578969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4F508B-684D-45DD-B054-DB1C9046A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541" y="17732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Integration Service Layer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High Level Concept</a:t>
            </a:r>
            <a:endParaRPr lang="en-CA" sz="6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0508A6-D34F-4A92-8548-1FFCC735D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54627" y="2211378"/>
            <a:ext cx="11532573" cy="31738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EA4A6B9-8F01-4F2A-A988-30E7797E2163}"/>
              </a:ext>
            </a:extLst>
          </p:cNvPr>
          <p:cNvSpPr/>
          <p:nvPr/>
        </p:nvSpPr>
        <p:spPr>
          <a:xfrm>
            <a:off x="972788" y="2639905"/>
            <a:ext cx="328784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37161" y="5970601"/>
            <a:ext cx="11532573" cy="6042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398363" y="1584375"/>
            <a:ext cx="5970420" cy="4612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39546" y="1569227"/>
            <a:ext cx="5284264" cy="4612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36EE72-8439-4279-AB0D-75BFAE7D3795}"/>
              </a:ext>
            </a:extLst>
          </p:cNvPr>
          <p:cNvSpPr/>
          <p:nvPr/>
        </p:nvSpPr>
        <p:spPr>
          <a:xfrm>
            <a:off x="567458" y="3709800"/>
            <a:ext cx="1261186" cy="74877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Court Case Notification Service (Queues)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3240B3-1C0F-4848-A236-FBBB6C4CCDA4}"/>
              </a:ext>
            </a:extLst>
          </p:cNvPr>
          <p:cNvSpPr/>
          <p:nvPr/>
        </p:nvSpPr>
        <p:spPr>
          <a:xfrm>
            <a:off x="450177" y="1996290"/>
            <a:ext cx="5787537" cy="560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D85D2-6BF5-4A74-9EF7-B8E4BFEBB960}"/>
              </a:ext>
            </a:extLst>
          </p:cNvPr>
          <p:cNvSpPr txBox="1"/>
          <p:nvPr/>
        </p:nvSpPr>
        <p:spPr>
          <a:xfrm>
            <a:off x="1162097" y="2736034"/>
            <a:ext cx="1496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Create case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Update case asset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84D134-5152-4C83-A11A-2509E0678FFE}"/>
              </a:ext>
            </a:extLst>
          </p:cNvPr>
          <p:cNvSpPr/>
          <p:nvPr/>
        </p:nvSpPr>
        <p:spPr>
          <a:xfrm>
            <a:off x="6688670" y="2008417"/>
            <a:ext cx="5006900" cy="55542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4AD3652-BF8A-4830-A328-3A2F0B2831BB}"/>
              </a:ext>
            </a:extLst>
          </p:cNvPr>
          <p:cNvSpPr/>
          <p:nvPr/>
        </p:nvSpPr>
        <p:spPr>
          <a:xfrm>
            <a:off x="9507757" y="2710117"/>
            <a:ext cx="250511" cy="23264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4F4A52-C245-44B1-A758-CCC365D6AF93}"/>
              </a:ext>
            </a:extLst>
          </p:cNvPr>
          <p:cNvSpPr txBox="1"/>
          <p:nvPr/>
        </p:nvSpPr>
        <p:spPr>
          <a:xfrm>
            <a:off x="3361633" y="2730122"/>
            <a:ext cx="1569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Accused history list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48BD3E-A6C5-4D83-80F0-6DD229FED928}"/>
              </a:ext>
            </a:extLst>
          </p:cNvPr>
          <p:cNvSpPr/>
          <p:nvPr/>
        </p:nvSpPr>
        <p:spPr>
          <a:xfrm>
            <a:off x="525164" y="5380874"/>
            <a:ext cx="9286845" cy="646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1ABC241-A4EC-45C3-A05B-D3E2A23ECCFC}"/>
              </a:ext>
            </a:extLst>
          </p:cNvPr>
          <p:cNvSpPr/>
          <p:nvPr/>
        </p:nvSpPr>
        <p:spPr>
          <a:xfrm>
            <a:off x="5542123" y="2657629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93FB7564-ED76-42CD-8E18-B28060BE58F1}"/>
              </a:ext>
            </a:extLst>
          </p:cNvPr>
          <p:cNvSpPr/>
          <p:nvPr/>
        </p:nvSpPr>
        <p:spPr>
          <a:xfrm rot="10800000">
            <a:off x="5397461" y="2638648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CCBE9B4-A142-43BA-AA34-79DC44730607}"/>
              </a:ext>
            </a:extLst>
          </p:cNvPr>
          <p:cNvSpPr/>
          <p:nvPr/>
        </p:nvSpPr>
        <p:spPr>
          <a:xfrm>
            <a:off x="4970072" y="3730979"/>
            <a:ext cx="1659641" cy="7753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Access Lookup Service (APIs)</a:t>
            </a:r>
            <a:endParaRPr lang="en-CA" sz="1200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7E0B3BB-229F-4935-9D9C-FD2F8E7C9B6C}"/>
              </a:ext>
            </a:extLst>
          </p:cNvPr>
          <p:cNvSpPr/>
          <p:nvPr/>
        </p:nvSpPr>
        <p:spPr>
          <a:xfrm>
            <a:off x="3095503" y="2661183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BAC9DDF-68D0-4C9B-80C7-3E45BDA85B44}"/>
              </a:ext>
            </a:extLst>
          </p:cNvPr>
          <p:cNvSpPr/>
          <p:nvPr/>
        </p:nvSpPr>
        <p:spPr>
          <a:xfrm rot="10800000">
            <a:off x="2950841" y="2642202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08C6B7-6F2A-4B26-8D49-D2D0D29FEBD5}"/>
              </a:ext>
            </a:extLst>
          </p:cNvPr>
          <p:cNvSpPr/>
          <p:nvPr/>
        </p:nvSpPr>
        <p:spPr>
          <a:xfrm>
            <a:off x="2468409" y="3710209"/>
            <a:ext cx="1283619" cy="79364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Court Case Lookup Service (APIs)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3E912F-4513-41F0-A133-76F42A2E417D}"/>
              </a:ext>
            </a:extLst>
          </p:cNvPr>
          <p:cNvSpPr txBox="1"/>
          <p:nvPr/>
        </p:nvSpPr>
        <p:spPr>
          <a:xfrm>
            <a:off x="3268744" y="4892061"/>
            <a:ext cx="111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DAFD25-3E26-467B-AAC6-DFD28C5242B4}"/>
              </a:ext>
            </a:extLst>
          </p:cNvPr>
          <p:cNvSpPr txBox="1"/>
          <p:nvPr/>
        </p:nvSpPr>
        <p:spPr>
          <a:xfrm>
            <a:off x="1302693" y="4897731"/>
            <a:ext cx="111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#2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BCBA00-46BA-4C4A-9AB3-62621863064D}"/>
              </a:ext>
            </a:extLst>
          </p:cNvPr>
          <p:cNvSpPr txBox="1"/>
          <p:nvPr/>
        </p:nvSpPr>
        <p:spPr>
          <a:xfrm>
            <a:off x="5668070" y="4892867"/>
            <a:ext cx="111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5FCAE674-C407-4180-B8F8-7623B48D1BB1}"/>
              </a:ext>
            </a:extLst>
          </p:cNvPr>
          <p:cNvSpPr/>
          <p:nvPr/>
        </p:nvSpPr>
        <p:spPr>
          <a:xfrm>
            <a:off x="7638160" y="2644523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84E4DD6A-53D8-45AF-8955-DAE54AF1C3DC}"/>
              </a:ext>
            </a:extLst>
          </p:cNvPr>
          <p:cNvSpPr/>
          <p:nvPr/>
        </p:nvSpPr>
        <p:spPr>
          <a:xfrm rot="10800000">
            <a:off x="7493498" y="2625542"/>
            <a:ext cx="224450" cy="2402824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AB8238-9DE3-4D1A-AE37-ECBAB55CB2D0}"/>
              </a:ext>
            </a:extLst>
          </p:cNvPr>
          <p:cNvSpPr/>
          <p:nvPr/>
        </p:nvSpPr>
        <p:spPr>
          <a:xfrm>
            <a:off x="9858254" y="5356959"/>
            <a:ext cx="1813847" cy="68336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61E3C4-F1F1-460B-A638-564FAB894DEA}"/>
              </a:ext>
            </a:extLst>
          </p:cNvPr>
          <p:cNvSpPr/>
          <p:nvPr/>
        </p:nvSpPr>
        <p:spPr>
          <a:xfrm>
            <a:off x="6991656" y="3744263"/>
            <a:ext cx="1454413" cy="74087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e-Disclosure Eligibility Lookup Service (APIs)</a:t>
            </a:r>
            <a:endParaRPr lang="en-CA" sz="1200" dirty="0"/>
          </a:p>
        </p:txBody>
      </p:sp>
      <p:sp>
        <p:nvSpPr>
          <p:cNvPr id="50" name="Arrow: Up 49">
            <a:extLst>
              <a:ext uri="{FF2B5EF4-FFF2-40B4-BE49-F238E27FC236}">
                <a16:creationId xmlns:a16="http://schemas.microsoft.com/office/drawing/2014/main" id="{2EE5C3DB-F135-4B4E-89C7-35743415E87A}"/>
              </a:ext>
            </a:extLst>
          </p:cNvPr>
          <p:cNvSpPr/>
          <p:nvPr/>
        </p:nvSpPr>
        <p:spPr>
          <a:xfrm rot="10800000">
            <a:off x="9800714" y="2696704"/>
            <a:ext cx="250511" cy="23264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E961E1-F5D4-402B-8F02-46A259979D26}"/>
              </a:ext>
            </a:extLst>
          </p:cNvPr>
          <p:cNvSpPr/>
          <p:nvPr/>
        </p:nvSpPr>
        <p:spPr>
          <a:xfrm>
            <a:off x="9066209" y="3747186"/>
            <a:ext cx="1454413" cy="71591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e-Disclosure Readiness Notification Service (Queues)</a:t>
            </a:r>
            <a:endParaRPr lang="en-CA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3A0478-80EF-4FB2-812B-087C9ABEF0FF}"/>
              </a:ext>
            </a:extLst>
          </p:cNvPr>
          <p:cNvSpPr txBox="1"/>
          <p:nvPr/>
        </p:nvSpPr>
        <p:spPr>
          <a:xfrm>
            <a:off x="7803774" y="4892695"/>
            <a:ext cx="111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2F1CF7-E07D-4E14-9F83-B908669C439A}"/>
              </a:ext>
            </a:extLst>
          </p:cNvPr>
          <p:cNvSpPr txBox="1"/>
          <p:nvPr/>
        </p:nvSpPr>
        <p:spPr>
          <a:xfrm>
            <a:off x="9994932" y="4873841"/>
            <a:ext cx="111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#3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AA475-1682-4A95-BD57-B937535ED858}"/>
              </a:ext>
            </a:extLst>
          </p:cNvPr>
          <p:cNvSpPr txBox="1"/>
          <p:nvPr/>
        </p:nvSpPr>
        <p:spPr>
          <a:xfrm>
            <a:off x="5686154" y="2750544"/>
            <a:ext cx="1908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User / court case access </a:t>
            </a:r>
          </a:p>
          <a:p>
            <a:r>
              <a:rPr lang="en-CA" sz="1200" dirty="0"/>
              <a:t>permission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708BD3-8A67-4880-92B2-9E36ED8CAEB0}"/>
              </a:ext>
            </a:extLst>
          </p:cNvPr>
          <p:cNvSpPr txBox="1"/>
          <p:nvPr/>
        </p:nvSpPr>
        <p:spPr>
          <a:xfrm>
            <a:off x="7803775" y="2764653"/>
            <a:ext cx="1644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Eligibility status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Bulk eligibility status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A29510-B0B1-46EA-B741-91B21DA74410}"/>
              </a:ext>
            </a:extLst>
          </p:cNvPr>
          <p:cNvSpPr txBox="1"/>
          <p:nvPr/>
        </p:nvSpPr>
        <p:spPr>
          <a:xfrm>
            <a:off x="10093913" y="2790271"/>
            <a:ext cx="174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Example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Readiness notification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Notification delivered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52" name="Content Placeholder 5">
            <a:extLst>
              <a:ext uri="{FF2B5EF4-FFF2-40B4-BE49-F238E27FC236}">
                <a16:creationId xmlns:a16="http://schemas.microsoft.com/office/drawing/2014/main" id="{833D9179-FFA9-4A79-8CD8-C1CDE7A5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5235"/>
            <a:ext cx="11582400" cy="46187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Integration Service Layer for the Evidence and Disclosure Management Domain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9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72093" y="2082611"/>
            <a:ext cx="11447813" cy="3610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EA4A6B9-8F01-4F2A-A988-30E7797E2163}"/>
              </a:ext>
            </a:extLst>
          </p:cNvPr>
          <p:cNvSpPr/>
          <p:nvPr/>
        </p:nvSpPr>
        <p:spPr>
          <a:xfrm>
            <a:off x="990254" y="2511137"/>
            <a:ext cx="326368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54627" y="5841833"/>
            <a:ext cx="11447813" cy="687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371390" y="1452533"/>
            <a:ext cx="5926540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57012" y="1440460"/>
            <a:ext cx="5245427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36EE72-8439-4279-AB0D-75BFAE7D3795}"/>
              </a:ext>
            </a:extLst>
          </p:cNvPr>
          <p:cNvSpPr/>
          <p:nvPr/>
        </p:nvSpPr>
        <p:spPr>
          <a:xfrm>
            <a:off x="584924" y="3581033"/>
            <a:ext cx="1251917" cy="8518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Court Case Notification Service (Queues)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D85D2-6BF5-4A74-9EF7-B8E4BFEBB960}"/>
              </a:ext>
            </a:extLst>
          </p:cNvPr>
          <p:cNvSpPr txBox="1"/>
          <p:nvPr/>
        </p:nvSpPr>
        <p:spPr>
          <a:xfrm>
            <a:off x="1179563" y="2733102"/>
            <a:ext cx="1485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Examples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Create case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Update case asset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DAFD25-3E26-467B-AAC6-DFD28C5242B4}"/>
              </a:ext>
            </a:extLst>
          </p:cNvPr>
          <p:cNvSpPr txBox="1"/>
          <p:nvPr/>
        </p:nvSpPr>
        <p:spPr>
          <a:xfrm>
            <a:off x="1320160" y="4768964"/>
            <a:ext cx="1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#2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121FE23-E22B-4CBF-90B9-CE1047943CDE}"/>
              </a:ext>
            </a:extLst>
          </p:cNvPr>
          <p:cNvSpPr/>
          <p:nvPr/>
        </p:nvSpPr>
        <p:spPr>
          <a:xfrm>
            <a:off x="467643" y="1867523"/>
            <a:ext cx="5745001" cy="6378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4475AF-6667-4865-866F-ED1EFEFFF1FC}"/>
              </a:ext>
            </a:extLst>
          </p:cNvPr>
          <p:cNvSpPr/>
          <p:nvPr/>
        </p:nvSpPr>
        <p:spPr>
          <a:xfrm>
            <a:off x="6706136" y="1879650"/>
            <a:ext cx="4970101" cy="6319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9699EA0-D09F-4670-B0FE-CA151FD18CB7}"/>
              </a:ext>
            </a:extLst>
          </p:cNvPr>
          <p:cNvSpPr/>
          <p:nvPr/>
        </p:nvSpPr>
        <p:spPr>
          <a:xfrm>
            <a:off x="542631" y="5252107"/>
            <a:ext cx="9218590" cy="7356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350D12B-E9A0-4FD8-93C7-9188FBD52EC0}"/>
              </a:ext>
            </a:extLst>
          </p:cNvPr>
          <p:cNvSpPr/>
          <p:nvPr/>
        </p:nvSpPr>
        <p:spPr>
          <a:xfrm>
            <a:off x="9875721" y="5228192"/>
            <a:ext cx="1800516" cy="7774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5366ED-33AC-4A45-9624-2B5946F9D99A}"/>
              </a:ext>
            </a:extLst>
          </p:cNvPr>
          <p:cNvSpPr/>
          <p:nvPr/>
        </p:nvSpPr>
        <p:spPr>
          <a:xfrm>
            <a:off x="2718642" y="2566298"/>
            <a:ext cx="2915822" cy="17792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Business Description</a:t>
            </a:r>
          </a:p>
          <a:p>
            <a:r>
              <a:rPr lang="en-CA" sz="1200" dirty="0"/>
              <a:t>This service notifies consumers, like DEMS, that a business event has occurred in a source business system – in this case JUSTIN.</a:t>
            </a:r>
          </a:p>
          <a:p>
            <a:r>
              <a:rPr lang="en-CA" sz="1200" dirty="0"/>
              <a:t>Example business events are “create case”, “update case”, “narrative complete” and so on.</a:t>
            </a:r>
            <a:br>
              <a:rPr lang="en-CA" sz="1200" dirty="0"/>
            </a:b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ADD7A1-E34E-47A7-8C38-E5D8EDC119AF}"/>
              </a:ext>
            </a:extLst>
          </p:cNvPr>
          <p:cNvSpPr/>
          <p:nvPr/>
        </p:nvSpPr>
        <p:spPr>
          <a:xfrm>
            <a:off x="8744080" y="2566298"/>
            <a:ext cx="2915822" cy="254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Implementation Options </a:t>
            </a:r>
            <a:r>
              <a:rPr lang="en-CA" sz="1200" dirty="0"/>
              <a:t>(DRAFT)</a:t>
            </a:r>
          </a:p>
          <a:p>
            <a:r>
              <a:rPr lang="en-CA" sz="1200" dirty="0"/>
              <a:t>1. Primary implementation option is a secure queue. </a:t>
            </a:r>
          </a:p>
          <a:p>
            <a:r>
              <a:rPr lang="en-CA" sz="1200" dirty="0"/>
              <a:t>2. The event notifier, JUSTIN, puts the event on the queue. The event receiver, DEMS, is notified there is something on the queue.</a:t>
            </a:r>
          </a:p>
          <a:p>
            <a:endParaRPr lang="en-CA" sz="1200" dirty="0"/>
          </a:p>
          <a:p>
            <a:r>
              <a:rPr lang="en-CA" sz="1200" dirty="0"/>
              <a:t>Implementation question: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Put entire case data on the queue as a “notification”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Give the consumer a token to go and retrieve all or some of a case’s details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77295-1491-4A35-B4A5-97FF32701BA0}"/>
              </a:ext>
            </a:extLst>
          </p:cNvPr>
          <p:cNvSpPr/>
          <p:nvPr/>
        </p:nvSpPr>
        <p:spPr>
          <a:xfrm>
            <a:off x="5762244" y="2567158"/>
            <a:ext cx="2915822" cy="17792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Design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There are legislated time constraints on delivery of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Never lose a message even if a component fails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Guarantee delivery of messages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All messages are audited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All messages can be monitored</a:t>
            </a:r>
            <a:br>
              <a:rPr lang="en-CA" sz="1200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547413-C369-4B00-9A8E-86D42E7CCEFA}"/>
              </a:ext>
            </a:extLst>
          </p:cNvPr>
          <p:cNvSpPr/>
          <p:nvPr/>
        </p:nvSpPr>
        <p:spPr>
          <a:xfrm>
            <a:off x="372093" y="2082611"/>
            <a:ext cx="11447813" cy="36109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237BD5-B8C8-4496-9E42-FDE6B42E714F}"/>
              </a:ext>
            </a:extLst>
          </p:cNvPr>
          <p:cNvSpPr/>
          <p:nvPr/>
        </p:nvSpPr>
        <p:spPr>
          <a:xfrm>
            <a:off x="354627" y="5841833"/>
            <a:ext cx="11447813" cy="687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DEMS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334F50-1DC2-465F-A01E-E9C229AED359}"/>
              </a:ext>
            </a:extLst>
          </p:cNvPr>
          <p:cNvSpPr/>
          <p:nvPr/>
        </p:nvSpPr>
        <p:spPr>
          <a:xfrm>
            <a:off x="415829" y="1455608"/>
            <a:ext cx="5926540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JUSTIN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111F4E-005F-4A12-A741-9996F5ADA08C}"/>
              </a:ext>
            </a:extLst>
          </p:cNvPr>
          <p:cNvSpPr/>
          <p:nvPr/>
        </p:nvSpPr>
        <p:spPr>
          <a:xfrm>
            <a:off x="6557012" y="1440460"/>
            <a:ext cx="5245427" cy="5247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CORNET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37E0B3BB-229F-4935-9D9C-FD2F8E7C9B6C}"/>
              </a:ext>
            </a:extLst>
          </p:cNvPr>
          <p:cNvSpPr/>
          <p:nvPr/>
        </p:nvSpPr>
        <p:spPr>
          <a:xfrm>
            <a:off x="1184416" y="2532415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BAC9DDF-68D0-4C9B-80C7-3E45BDA85B44}"/>
              </a:ext>
            </a:extLst>
          </p:cNvPr>
          <p:cNvSpPr/>
          <p:nvPr/>
        </p:nvSpPr>
        <p:spPr>
          <a:xfrm rot="10800000">
            <a:off x="1039754" y="2513435"/>
            <a:ext cx="222800" cy="2733725"/>
          </a:xfrm>
          <a:prstGeom prst="downArrow">
            <a:avLst>
              <a:gd name="adj1" fmla="val 50000"/>
              <a:gd name="adj2" fmla="val 45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08C6B7-6F2A-4B26-8D49-D2D0D29FEBD5}"/>
              </a:ext>
            </a:extLst>
          </p:cNvPr>
          <p:cNvSpPr/>
          <p:nvPr/>
        </p:nvSpPr>
        <p:spPr>
          <a:xfrm>
            <a:off x="557322" y="3581442"/>
            <a:ext cx="1274185" cy="9029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Court Case Lookup Service (APIs)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3E912F-4513-41F0-A133-76F42A2E417D}"/>
              </a:ext>
            </a:extLst>
          </p:cNvPr>
          <p:cNvSpPr txBox="1"/>
          <p:nvPr/>
        </p:nvSpPr>
        <p:spPr>
          <a:xfrm>
            <a:off x="1357658" y="4763294"/>
            <a:ext cx="110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Integration</a:t>
            </a:r>
          </a:p>
          <a:p>
            <a:r>
              <a:rPr lang="en-CA" sz="1200" dirty="0"/>
              <a:t>Pattern #1</a:t>
            </a:r>
          </a:p>
          <a:p>
            <a:pPr marL="171450" indent="-171450">
              <a:buFontTx/>
              <a:buChar char="-"/>
            </a:pPr>
            <a:endParaRPr lang="en-CA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75ED0A-3DCB-40FE-BF1C-18B9F4DDA332}"/>
              </a:ext>
            </a:extLst>
          </p:cNvPr>
          <p:cNvSpPr/>
          <p:nvPr/>
        </p:nvSpPr>
        <p:spPr>
          <a:xfrm>
            <a:off x="467643" y="1867523"/>
            <a:ext cx="5745001" cy="63780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JUSTIN Utility Adapters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0A1211-4463-4110-9900-C11AFA5B0B81}"/>
              </a:ext>
            </a:extLst>
          </p:cNvPr>
          <p:cNvSpPr/>
          <p:nvPr/>
        </p:nvSpPr>
        <p:spPr>
          <a:xfrm>
            <a:off x="6706136" y="1879650"/>
            <a:ext cx="4970101" cy="6319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CORNET Utility Adapters</a:t>
            </a:r>
            <a:endParaRPr lang="en-CA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CC3139C-F6FC-441C-86C7-9603715FB78D}"/>
              </a:ext>
            </a:extLst>
          </p:cNvPr>
          <p:cNvSpPr/>
          <p:nvPr/>
        </p:nvSpPr>
        <p:spPr>
          <a:xfrm>
            <a:off x="542631" y="5252107"/>
            <a:ext cx="9218590" cy="73560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DEMS Edge Adapters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A13DB63-A821-475D-B73C-846261EA149E}"/>
              </a:ext>
            </a:extLst>
          </p:cNvPr>
          <p:cNvSpPr/>
          <p:nvPr/>
        </p:nvSpPr>
        <p:spPr>
          <a:xfrm>
            <a:off x="9875721" y="5228192"/>
            <a:ext cx="1800516" cy="7774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DEMS Utility Adapters</a:t>
            </a:r>
            <a:endParaRPr lang="en-CA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182CC4-7408-4B0E-A2A8-E65CD21755E1}"/>
              </a:ext>
            </a:extLst>
          </p:cNvPr>
          <p:cNvSpPr/>
          <p:nvPr/>
        </p:nvSpPr>
        <p:spPr>
          <a:xfrm>
            <a:off x="2718642" y="2566298"/>
            <a:ext cx="2915822" cy="177928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Business Description</a:t>
            </a:r>
          </a:p>
          <a:p>
            <a:r>
              <a:rPr lang="en-CA" sz="1200" dirty="0"/>
              <a:t>This service allows consumers, like DEMS, to make requests for information.</a:t>
            </a:r>
          </a:p>
          <a:p>
            <a:r>
              <a:rPr lang="en-CA" sz="1200" dirty="0"/>
              <a:t>Consumers do this in response to notifications they have received (like a case being created) and for other business reasons, such as looking up the accused history list.</a:t>
            </a:r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B5D73E-3D9D-4234-B765-F1805B0AE7C2}"/>
              </a:ext>
            </a:extLst>
          </p:cNvPr>
          <p:cNvSpPr/>
          <p:nvPr/>
        </p:nvSpPr>
        <p:spPr>
          <a:xfrm>
            <a:off x="8744080" y="2566298"/>
            <a:ext cx="2915822" cy="254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Implementation Options </a:t>
            </a:r>
            <a:r>
              <a:rPr lang="en-CA" sz="1200" dirty="0"/>
              <a:t>(DRAFT)</a:t>
            </a:r>
          </a:p>
          <a:p>
            <a:r>
              <a:rPr lang="en-CA" sz="1200" dirty="0"/>
              <a:t>Main implementation option would be as a consumer REST service using adaptors for JUSTIN and DEMS (and in future other consumers).  Pattern is request/response.</a:t>
            </a:r>
          </a:p>
          <a:p>
            <a:endParaRPr lang="en-CA" sz="1200" dirty="0"/>
          </a:p>
          <a:p>
            <a:r>
              <a:rPr lang="en-CA" sz="1200" dirty="0"/>
              <a:t>Implementation questions:</a:t>
            </a:r>
          </a:p>
          <a:p>
            <a:pPr marL="171450" indent="-171450">
              <a:buFontTx/>
              <a:buChar char="-"/>
            </a:pPr>
            <a:r>
              <a:rPr lang="en-CA" sz="1200" dirty="0"/>
              <a:t>Create a general “Get case” service as well as many “get case detail” services?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A93A90-B3C0-401E-A763-B91DC32A4B4F}"/>
              </a:ext>
            </a:extLst>
          </p:cNvPr>
          <p:cNvSpPr/>
          <p:nvPr/>
        </p:nvSpPr>
        <p:spPr>
          <a:xfrm>
            <a:off x="5762244" y="2567158"/>
            <a:ext cx="2915822" cy="25826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dirty="0"/>
              <a:t>Design Considerations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Data minimisation principle- don’t publish more information than is needed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There are potentially many business needs for case information, not just DEMS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the data recorded about cases ever expands, then new “get” requests can be added as discrete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Discrete requests for pieces of case data allow for higher control over release of case information. </a:t>
            </a:r>
            <a:br>
              <a:rPr lang="en-CA" sz="1200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60055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4994C52-2E09-410E-B864-D7C7B6BB798A}" vid="{EADFE7D2-EF29-436B-A691-2DF64D6A94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3F3F7991975644BD2C809D92F8C4D8" ma:contentTypeVersion="3" ma:contentTypeDescription="Create a new document." ma:contentTypeScope="" ma:versionID="54d4d44671ba98e62eeb5c483aca0203">
  <xsd:schema xmlns:xsd="http://www.w3.org/2001/XMLSchema" xmlns:xs="http://www.w3.org/2001/XMLSchema" xmlns:p="http://schemas.microsoft.com/office/2006/metadata/properties" xmlns:ns2="44a4500a-2fd1-48ed-9749-c336b5539cc8" xmlns:ns3="606545f5-6c5a-41ee-b08a-cb87601b7963" targetNamespace="http://schemas.microsoft.com/office/2006/metadata/properties" ma:root="true" ma:fieldsID="6480611e437d315a1b3e541675384eb1" ns2:_="" ns3:_="">
    <xsd:import namespace="44a4500a-2fd1-48ed-9749-c336b5539cc8"/>
    <xsd:import namespace="606545f5-6c5a-41ee-b08a-cb87601b796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4500a-2fd1-48ed-9749-c336b5539cc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6545f5-6c5a-41ee-b08a-cb87601b796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06545f5-6c5a-41ee-b08a-cb87601b7963">
      <UserInfo>
        <DisplayName>McLean, Kimberley M PSSG:EX</DisplayName>
        <AccountId>95</AccountId>
        <AccountType/>
      </UserInfo>
    </SharedWithUsers>
    <_dlc_DocId xmlns="44a4500a-2fd1-48ed-9749-c336b5539cc8">H456XCWKRUXS-1934695938-874</_dlc_DocId>
    <_dlc_DocIdUrl xmlns="44a4500a-2fd1-48ed-9749-c336b5539cc8">
      <Url>https://ag.sp.gov.bc.ca/sites/COLLABAG/imitgov/_layouts/15/DocIdRedir.aspx?ID=H456XCWKRUXS-1934695938-874</Url>
      <Description>H456XCWKRUXS-1934695938-874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92B6EA-CC37-4322-8BD7-870456A8684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B383447-3501-46C2-95A6-46057498B5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a4500a-2fd1-48ed-9749-c336b5539cc8"/>
    <ds:schemaRef ds:uri="606545f5-6c5a-41ee-b08a-cb87601b79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55B99D-AA37-47AC-9D85-295D2F7EE9AD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606545f5-6c5a-41ee-b08a-cb87601b7963"/>
    <ds:schemaRef ds:uri="44a4500a-2fd1-48ed-9749-c336b5539cc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2EAAA1C-4F81-495D-BEFF-5ADDF0B632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9417</TotalTime>
  <Words>1505</Words>
  <Application>Microsoft Office PowerPoint</Application>
  <PresentationFormat>Widescreen</PresentationFormat>
  <Paragraphs>274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1_Office Theme</vt:lpstr>
      <vt:lpstr>DEMS Integration – Proposed Design</vt:lpstr>
      <vt:lpstr>Agenda</vt:lpstr>
      <vt:lpstr>Solution Assumptions</vt:lpstr>
      <vt:lpstr>API-First Integration Defined</vt:lpstr>
      <vt:lpstr>Integration pattern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Deliverables Required This slide outlines the work required to be able to get an estimate, from the vendor team.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Campbell, Patricia AG:EX</dc:creator>
  <cp:lastModifiedBy>David Agahchen</cp:lastModifiedBy>
  <cp:revision>254</cp:revision>
  <dcterms:created xsi:type="dcterms:W3CDTF">2020-09-15T20:02:27Z</dcterms:created>
  <dcterms:modified xsi:type="dcterms:W3CDTF">2022-02-27T00:01:33Z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8f899765-63bc-40f4-9fd9-da9cd21539d1</vt:lpwstr>
  </property>
  <property fmtid="{D5CDD505-2E9C-101B-9397-08002B2CF9AE}" pid="3" name="ContentTypeId">
    <vt:lpwstr>0x0101005D3F3F7991975644BD2C809D92F8C4D8</vt:lpwstr>
  </property>
</Properties>
</file>